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8" r:id="rId3"/>
    <p:sldId id="284" r:id="rId4"/>
    <p:sldId id="273" r:id="rId5"/>
    <p:sldId id="283" r:id="rId6"/>
    <p:sldId id="265" r:id="rId7"/>
    <p:sldId id="264" r:id="rId8"/>
    <p:sldId id="282" r:id="rId9"/>
    <p:sldId id="279" r:id="rId10"/>
    <p:sldId id="281" r:id="rId11"/>
    <p:sldId id="285" r:id="rId12"/>
    <p:sldId id="274" r:id="rId13"/>
    <p:sldId id="271" r:id="rId14"/>
    <p:sldId id="272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" initials="d" lastIdx="1" clrIdx="0">
    <p:extLst>
      <p:ext uri="{19B8F6BF-5375-455C-9EA6-DF929625EA0E}">
        <p15:presenceInfo xmlns:p15="http://schemas.microsoft.com/office/powerpoint/2012/main" userId="davi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5F3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6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36549" y="5678442"/>
            <a:ext cx="33769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93697" y="473348"/>
            <a:ext cx="1100460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Storage </a:t>
            </a:r>
            <a:r>
              <a:rPr lang="en-US" sz="2600">
                <a:solidFill>
                  <a:srgbClr val="0000FF"/>
                </a:solidFill>
                <a:latin typeface="Comic Sans MS" panose="030F0702030302020204" pitchFamily="66" charset="0"/>
              </a:rPr>
              <a:t>vulnerabilities in </a:t>
            </a:r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long &amp; severe droughts even with no sedimentation</a:t>
            </a:r>
            <a:endParaRPr lang="en-US" sz="2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30CC99B-E92B-46C6-8D47-901971E604E7}"/>
              </a:ext>
            </a:extLst>
          </p:cNvPr>
          <p:cNvCxnSpPr>
            <a:cxnSpLocks/>
          </p:cNvCxnSpPr>
          <p:nvPr/>
        </p:nvCxnSpPr>
        <p:spPr>
          <a:xfrm>
            <a:off x="3889394" y="1647602"/>
            <a:ext cx="0" cy="3749898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9CA9A2B-E901-4A9B-B454-2572FDD54A42}"/>
              </a:ext>
            </a:extLst>
          </p:cNvPr>
          <p:cNvSpPr/>
          <p:nvPr/>
        </p:nvSpPr>
        <p:spPr>
          <a:xfrm>
            <a:off x="1672413" y="1647602"/>
            <a:ext cx="2125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Comic Sans MS" panose="030F0702030302020204" pitchFamily="66" charset="0"/>
              </a:rPr>
              <a:t>Larger demands</a:t>
            </a:r>
          </a:p>
          <a:p>
            <a:pPr algn="ctr"/>
            <a:r>
              <a:rPr lang="en-US" sz="2000" dirty="0">
                <a:latin typeface="Comic Sans MS" panose="030F0702030302020204" pitchFamily="66" charset="0"/>
              </a:rPr>
              <a:t>Lower flow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364878A-4848-490B-80D9-28767910E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29" y="1536700"/>
            <a:ext cx="7367722" cy="515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18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>
            <a:off x="6900421" y="4620746"/>
            <a:ext cx="2187018" cy="1323439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Project examples</a:t>
            </a:r>
            <a:endParaRPr lang="en-US" sz="1600" b="1" dirty="0"/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Flows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Demands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Sedimentation</a:t>
            </a:r>
          </a:p>
          <a:p>
            <a:pPr marL="227013" indent="-169863">
              <a:buFont typeface="Wingdings" panose="05000000000000000000" pitchFamily="2" charset="2"/>
              <a:buChar char="§"/>
            </a:pPr>
            <a:r>
              <a:rPr lang="en-US" sz="1600" b="1" dirty="0"/>
              <a:t>Evaporation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52926-719A-4DAE-8273-C680D821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531" y="2134721"/>
            <a:ext cx="10163175" cy="2486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751360B-B7BD-4A6A-9071-C9BC8E30B7B2}"/>
              </a:ext>
            </a:extLst>
          </p:cNvPr>
          <p:cNvSpPr txBox="1"/>
          <p:nvPr/>
        </p:nvSpPr>
        <p:spPr>
          <a:xfrm>
            <a:off x="88447" y="6428293"/>
            <a:ext cx="308110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Adapted from Wang et. al. (2020)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1CF271-5F56-457D-A1FA-1DED97D52429}"/>
              </a:ext>
            </a:extLst>
          </p:cNvPr>
          <p:cNvSpPr txBox="1"/>
          <p:nvPr/>
        </p:nvSpPr>
        <p:spPr>
          <a:xfrm>
            <a:off x="645581" y="528594"/>
            <a:ext cx="106463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Our scenarios express deep uncertainty about </a:t>
            </a:r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 </a:t>
            </a:r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future conditions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3E0FE84-87A1-40A1-90D2-389F1E1383D4}"/>
              </a:ext>
            </a:extLst>
          </p:cNvPr>
          <p:cNvCxnSpPr>
            <a:cxnSpLocks/>
          </p:cNvCxnSpPr>
          <p:nvPr/>
        </p:nvCxnSpPr>
        <p:spPr>
          <a:xfrm>
            <a:off x="1954798" y="6201406"/>
            <a:ext cx="8640622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87C7A8C-F941-4F5F-A7EC-1DB29753B340}"/>
              </a:ext>
            </a:extLst>
          </p:cNvPr>
          <p:cNvSpPr txBox="1"/>
          <p:nvPr/>
        </p:nvSpPr>
        <p:spPr>
          <a:xfrm>
            <a:off x="966915" y="5953448"/>
            <a:ext cx="10896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Certain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023005-A1C9-4487-847B-18EE722DF6B8}"/>
              </a:ext>
            </a:extLst>
          </p:cNvPr>
          <p:cNvSpPr txBox="1"/>
          <p:nvPr/>
        </p:nvSpPr>
        <p:spPr>
          <a:xfrm>
            <a:off x="10746558" y="6001351"/>
            <a:ext cx="122857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Ignorance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205FB6-DC78-4643-8948-DB449401B115}"/>
              </a:ext>
            </a:extLst>
          </p:cNvPr>
          <p:cNvSpPr txBox="1"/>
          <p:nvPr/>
        </p:nvSpPr>
        <p:spPr>
          <a:xfrm>
            <a:off x="8136903" y="6273462"/>
            <a:ext cx="210060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 Uncertainty</a:t>
            </a:r>
          </a:p>
        </p:txBody>
      </p:sp>
    </p:spTree>
    <p:extLst>
      <p:ext uri="{BB962C8B-B14F-4D97-AF65-F5344CB8AC3E}">
        <p14:creationId xmlns:p14="http://schemas.microsoft.com/office/powerpoint/2010/main" val="107663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46"/>
          <a:stretch/>
        </p:blipFill>
        <p:spPr>
          <a:xfrm>
            <a:off x="545522" y="938676"/>
            <a:ext cx="8050595" cy="5675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011E80-9360-40A5-91D0-7FFA63D8A389}"/>
              </a:ext>
            </a:extLst>
          </p:cNvPr>
          <p:cNvSpPr/>
          <p:nvPr/>
        </p:nvSpPr>
        <p:spPr>
          <a:xfrm>
            <a:off x="6033078" y="3699712"/>
            <a:ext cx="2367218" cy="7460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028FA-B35A-402E-9506-7153C1CA9148}"/>
              </a:ext>
            </a:extLst>
          </p:cNvPr>
          <p:cNvSpPr txBox="1"/>
          <p:nvPr/>
        </p:nvSpPr>
        <p:spPr>
          <a:xfrm rot="16200000">
            <a:off x="-880914" y="3338935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D8158C-1954-4BD7-A50A-EA06DAF3C1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313354"/>
              </p:ext>
            </p:extLst>
          </p:nvPr>
        </p:nvGraphicFramePr>
        <p:xfrm>
          <a:off x="8003154" y="4588302"/>
          <a:ext cx="3966491" cy="156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747">
                  <a:extLst>
                    <a:ext uri="{9D8B030D-6E8A-4147-A177-3AD203B41FA5}">
                      <a16:colId xmlns:a16="http://schemas.microsoft.com/office/drawing/2014/main" val="1296962319"/>
                    </a:ext>
                  </a:extLst>
                </a:gridCol>
                <a:gridCol w="1500744">
                  <a:extLst>
                    <a:ext uri="{9D8B030D-6E8A-4147-A177-3AD203B41FA5}">
                      <a16:colId xmlns:a16="http://schemas.microsoft.com/office/drawing/2014/main" val="394739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Location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Flow Range</a:t>
                      </a:r>
                    </a:p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kaf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 per 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Weber @ Oakley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Comic Sans MS" panose="030F0702030302020204" pitchFamily="66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611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702030302020204" pitchFamily="66" charset="0"/>
                        </a:rPr>
                        <a:t>Total basin (</a:t>
                      </a:r>
                      <a:r>
                        <a:rPr lang="en-US" sz="1600" dirty="0" err="1">
                          <a:latin typeface="Comic Sans MS" panose="030F0702030302020204" pitchFamily="66" charset="0"/>
                        </a:rPr>
                        <a:t>Riverware</a:t>
                      </a:r>
                      <a:r>
                        <a:rPr lang="en-US" sz="1600" dirty="0"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omic Sans MS" panose="030F0702030302020204" pitchFamily="66" charset="0"/>
                        </a:rPr>
                        <a:t>800 to 970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170810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741B67B-04C5-4F8F-8398-EC77D6180061}"/>
              </a:ext>
            </a:extLst>
          </p:cNvPr>
          <p:cNvSpPr txBox="1"/>
          <p:nvPr/>
        </p:nvSpPr>
        <p:spPr>
          <a:xfrm>
            <a:off x="390279" y="494802"/>
            <a:ext cx="1137773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Context for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46821-7854-4585-A2EF-6BD3939668C5}"/>
              </a:ext>
            </a:extLst>
          </p:cNvPr>
          <p:cNvSpPr txBox="1"/>
          <p:nvPr/>
        </p:nvSpPr>
        <p:spPr>
          <a:xfrm>
            <a:off x="6079145" y="4981956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56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EE84BD-854A-4CED-9143-30A424356F1A}"/>
              </a:ext>
            </a:extLst>
          </p:cNvPr>
          <p:cNvSpPr txBox="1"/>
          <p:nvPr/>
        </p:nvSpPr>
        <p:spPr>
          <a:xfrm>
            <a:off x="6081849" y="2608410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163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(Mod.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7FAC4-AA8F-4CB9-B861-DF5831B0205B}"/>
              </a:ext>
            </a:extLst>
          </p:cNvPr>
          <p:cNvSpPr txBox="1"/>
          <p:nvPr/>
        </p:nvSpPr>
        <p:spPr>
          <a:xfrm>
            <a:off x="6081849" y="3298297"/>
            <a:ext cx="3197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130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med.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F819A7-3838-47A6-8AEB-11B86BD07B9C}"/>
              </a:ext>
            </a:extLst>
          </p:cNvPr>
          <p:cNvSpPr txBox="1"/>
          <p:nvPr/>
        </p:nvSpPr>
        <p:spPr>
          <a:xfrm>
            <a:off x="6079145" y="5486035"/>
            <a:ext cx="2010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25" indent="-111125">
              <a:buFont typeface="Calibri" panose="020F0502020204030204" pitchFamily="34" charset="0"/>
              <a:buChar char="-"/>
            </a:pPr>
            <a:r>
              <a:rPr lang="en-US" sz="1600" dirty="0">
                <a:solidFill>
                  <a:schemeClr val="accent2"/>
                </a:solidFill>
              </a:rPr>
              <a:t>39 </a:t>
            </a:r>
            <a:r>
              <a:rPr lang="en-US" sz="1600" dirty="0" err="1">
                <a:solidFill>
                  <a:schemeClr val="accent2"/>
                </a:solidFill>
              </a:rPr>
              <a:t>kaf</a:t>
            </a:r>
            <a:r>
              <a:rPr lang="en-US" sz="1600" dirty="0">
                <a:solidFill>
                  <a:schemeClr val="accent2"/>
                </a:solidFill>
              </a:rPr>
              <a:t> (High. </a:t>
            </a:r>
            <a:r>
              <a:rPr lang="en-US" sz="1600" dirty="0" err="1">
                <a:solidFill>
                  <a:schemeClr val="accent2"/>
                </a:solidFill>
              </a:rPr>
              <a:t>emiss</a:t>
            </a:r>
            <a:r>
              <a:rPr lang="en-US" sz="1600" dirty="0">
                <a:solidFill>
                  <a:schemeClr val="accent2"/>
                </a:solidFill>
              </a:rPr>
              <a:t>., low </a:t>
            </a:r>
            <a:r>
              <a:rPr lang="en-US" sz="1600" dirty="0" err="1">
                <a:solidFill>
                  <a:schemeClr val="accent2"/>
                </a:solidFill>
              </a:rPr>
              <a:t>precip</a:t>
            </a:r>
            <a:r>
              <a:rPr lang="en-US" sz="1600" dirty="0">
                <a:solidFill>
                  <a:schemeClr val="accent2"/>
                </a:solidFill>
              </a:rPr>
              <a:t>.)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DED808-B57B-4A80-99E4-8BB31777B131}"/>
              </a:ext>
            </a:extLst>
          </p:cNvPr>
          <p:cNvSpPr txBox="1"/>
          <p:nvPr/>
        </p:nvSpPr>
        <p:spPr>
          <a:xfrm>
            <a:off x="6079145" y="2316993"/>
            <a:ext cx="3443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chemeClr val="accent2"/>
                </a:solidFill>
              </a:rPr>
              <a:t>U of U   LOCO Estimates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C9DA545-A713-45B3-8C8C-AA4D01573FA5}"/>
              </a:ext>
            </a:extLst>
          </p:cNvPr>
          <p:cNvSpPr/>
          <p:nvPr/>
        </p:nvSpPr>
        <p:spPr>
          <a:xfrm>
            <a:off x="8919284" y="1919562"/>
            <a:ext cx="954914" cy="2417196"/>
          </a:xfrm>
          <a:prstGeom prst="rightBrace">
            <a:avLst>
              <a:gd name="adj1" fmla="val 7675"/>
              <a:gd name="adj2" fmla="val 49342"/>
            </a:avLst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F5844-25E0-4298-8A17-4C25B7824B08}"/>
              </a:ext>
            </a:extLst>
          </p:cNvPr>
          <p:cNvSpPr txBox="1"/>
          <p:nvPr/>
        </p:nvSpPr>
        <p:spPr>
          <a:xfrm>
            <a:off x="9754589" y="2451912"/>
            <a:ext cx="1891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 of U</a:t>
            </a:r>
          </a:p>
          <a:p>
            <a:pPr algn="ctr"/>
            <a:r>
              <a:rPr lang="en-US" sz="1600" b="1" u="sng" dirty="0">
                <a:solidFill>
                  <a:srgbClr val="7030A0"/>
                </a:solidFill>
              </a:rPr>
              <a:t>UCRFC Estimates</a:t>
            </a:r>
          </a:p>
          <a:p>
            <a:pPr algn="ctr"/>
            <a:endParaRPr lang="en-US" sz="800" b="1" u="sng" dirty="0">
              <a:solidFill>
                <a:srgbClr val="7030A0"/>
              </a:solidFill>
            </a:endParaRPr>
          </a:p>
          <a:p>
            <a:pPr algn="ctr"/>
            <a:r>
              <a:rPr lang="en-US" sz="1600" dirty="0">
                <a:solidFill>
                  <a:srgbClr val="7030A0"/>
                </a:solidFill>
              </a:rPr>
              <a:t>98 to 202 </a:t>
            </a:r>
            <a:r>
              <a:rPr lang="en-US" sz="1600" dirty="0" err="1">
                <a:solidFill>
                  <a:srgbClr val="7030A0"/>
                </a:solidFill>
              </a:rPr>
              <a:t>kaf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E7D084-709F-4D6B-A5FD-324123204F77}"/>
              </a:ext>
            </a:extLst>
          </p:cNvPr>
          <p:cNvSpPr txBox="1"/>
          <p:nvPr/>
        </p:nvSpPr>
        <p:spPr>
          <a:xfrm>
            <a:off x="5494778" y="6374141"/>
            <a:ext cx="6562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mic Sans MS" panose="030F0702030302020204" pitchFamily="66" charset="0"/>
              </a:rPr>
              <a:t>We do not use very high flow scenarios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0C0272-C79A-4FE6-9283-CD1CE6293035}"/>
              </a:ext>
            </a:extLst>
          </p:cNvPr>
          <p:cNvSpPr/>
          <p:nvPr/>
        </p:nvSpPr>
        <p:spPr>
          <a:xfrm>
            <a:off x="9623752" y="300133"/>
            <a:ext cx="24331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What is the range of avg. annual flow @ Oakley for our 6 scenarios??</a:t>
            </a:r>
          </a:p>
        </p:txBody>
      </p:sp>
    </p:spTree>
    <p:extLst>
      <p:ext uri="{BB962C8B-B14F-4D97-AF65-F5344CB8AC3E}">
        <p14:creationId xmlns:p14="http://schemas.microsoft.com/office/powerpoint/2010/main" val="231526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574311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70851"/>
              </p:ext>
            </p:extLst>
          </p:nvPr>
        </p:nvGraphicFramePr>
        <p:xfrm>
          <a:off x="6244427" y="2923685"/>
          <a:ext cx="5706385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162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46768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437989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615</Words>
  <Application>Microsoft Office PowerPoint</Application>
  <PresentationFormat>Widescreen</PresentationFormat>
  <Paragraphs>153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Wingdings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44</cp:revision>
  <dcterms:created xsi:type="dcterms:W3CDTF">2020-02-26T02:23:49Z</dcterms:created>
  <dcterms:modified xsi:type="dcterms:W3CDTF">2020-02-27T00:12:36Z</dcterms:modified>
</cp:coreProperties>
</file>